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58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75" d="100"/>
          <a:sy n="75" d="100"/>
        </p:scale>
        <p:origin x="-1592" y="1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B02E38-866F-D442-8E16-C82FC80F462F}" type="doc">
      <dgm:prSet loTypeId="urn:microsoft.com/office/officeart/2005/8/layout/radial5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3B853FB1-020D-904F-B2AE-7DEF89AE1EDB}">
      <dgm:prSet phldrT="[Text]" custT="1"/>
      <dgm:spPr/>
      <dgm:t>
        <a:bodyPr/>
        <a:lstStyle/>
        <a:p>
          <a:r>
            <a:rPr lang="en-US" sz="1500" b="1" cap="all" dirty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personalized, blended (part on-line, part in-person) learning environment Giving students choices, voices, and fluency in 21st Century skills.</a:t>
          </a:r>
          <a:endParaRPr lang="en-US" sz="1500" dirty="0"/>
        </a:p>
      </dgm:t>
    </dgm:pt>
    <dgm:pt modelId="{A6A26137-ED49-8247-B801-A0830406FCF9}" type="parTrans" cxnId="{E78B2639-431D-C849-A447-C92DB74BDBD6}">
      <dgm:prSet/>
      <dgm:spPr/>
      <dgm:t>
        <a:bodyPr/>
        <a:lstStyle/>
        <a:p>
          <a:endParaRPr lang="en-US"/>
        </a:p>
      </dgm:t>
    </dgm:pt>
    <dgm:pt modelId="{D3E184B0-A6A6-5C4E-BEEC-4250530501BA}" type="sibTrans" cxnId="{E78B2639-431D-C849-A447-C92DB74BDBD6}">
      <dgm:prSet/>
      <dgm:spPr/>
      <dgm:t>
        <a:bodyPr/>
        <a:lstStyle/>
        <a:p>
          <a:endParaRPr lang="en-US"/>
        </a:p>
      </dgm:t>
    </dgm:pt>
    <dgm:pt modelId="{56C381BF-214D-7042-BED8-6A20F849457B}">
      <dgm:prSet phldrT="[Text]" custT="1"/>
      <dgm:spPr/>
      <dgm:t>
        <a:bodyPr/>
        <a:lstStyle/>
        <a:p>
          <a:r>
            <a:rPr lang="en-US" sz="1500" b="1" u="none" dirty="0" smtClean="0"/>
            <a:t>Flexible scheduling for shared professional planning and to </a:t>
          </a:r>
          <a:r>
            <a:rPr lang="en-US" sz="1500" u="none" dirty="0" smtClean="0"/>
            <a:t>maximize student learning.</a:t>
          </a:r>
          <a:endParaRPr lang="en-US" sz="1500" u="none" dirty="0"/>
        </a:p>
      </dgm:t>
    </dgm:pt>
    <dgm:pt modelId="{F9C9A2C4-B4C4-0848-B1BF-FE7FDC23AAC6}" type="parTrans" cxnId="{552906F6-0596-1E41-9CE6-D437B7B42673}">
      <dgm:prSet/>
      <dgm:spPr/>
      <dgm:t>
        <a:bodyPr/>
        <a:lstStyle/>
        <a:p>
          <a:endParaRPr lang="en-US"/>
        </a:p>
      </dgm:t>
    </dgm:pt>
    <dgm:pt modelId="{0058E059-7B5C-B640-A4E2-4610E45B3134}" type="sibTrans" cxnId="{552906F6-0596-1E41-9CE6-D437B7B42673}">
      <dgm:prSet/>
      <dgm:spPr/>
      <dgm:t>
        <a:bodyPr/>
        <a:lstStyle/>
        <a:p>
          <a:endParaRPr lang="en-US"/>
        </a:p>
      </dgm:t>
    </dgm:pt>
    <dgm:pt modelId="{0832C848-5E56-BF47-A531-94F3E85AEDB7}">
      <dgm:prSet phldrT="[Text]" custT="1"/>
      <dgm:spPr/>
      <dgm:t>
        <a:bodyPr/>
        <a:lstStyle/>
        <a:p>
          <a:r>
            <a:rPr lang="en-US" sz="1500" b="1" u="none" dirty="0" smtClean="0"/>
            <a:t>Challenged-Based Learning</a:t>
          </a:r>
          <a:r>
            <a:rPr lang="en-US" sz="1500" u="none" dirty="0" smtClean="0"/>
            <a:t> with teachers as facilitators implementing tasks that are authentic, based on real-world problems and gives students choice.</a:t>
          </a:r>
          <a:endParaRPr lang="en-US" sz="1500" u="none" dirty="0"/>
        </a:p>
      </dgm:t>
    </dgm:pt>
    <dgm:pt modelId="{8FA2357B-EF9E-2B42-AAA3-4727E8FB26D4}" type="parTrans" cxnId="{6BD5078E-520F-0842-831C-F93B64932BBD}">
      <dgm:prSet/>
      <dgm:spPr/>
      <dgm:t>
        <a:bodyPr/>
        <a:lstStyle/>
        <a:p>
          <a:endParaRPr lang="en-US"/>
        </a:p>
      </dgm:t>
    </dgm:pt>
    <dgm:pt modelId="{9F920133-3166-D944-AAB7-5B3FF7B04F94}" type="sibTrans" cxnId="{6BD5078E-520F-0842-831C-F93B64932BBD}">
      <dgm:prSet/>
      <dgm:spPr/>
      <dgm:t>
        <a:bodyPr/>
        <a:lstStyle/>
        <a:p>
          <a:endParaRPr lang="en-US"/>
        </a:p>
      </dgm:t>
    </dgm:pt>
    <dgm:pt modelId="{24532BC7-ABA0-C44D-8D15-A99F11F752BE}">
      <dgm:prSet phldrT="[Text]" custT="1"/>
      <dgm:spPr/>
      <dgm:t>
        <a:bodyPr/>
        <a:lstStyle/>
        <a:p>
          <a:r>
            <a:rPr lang="en-US" sz="1900" b="1" u="none" dirty="0" smtClean="0"/>
            <a:t>Individualizing learning plans </a:t>
          </a:r>
          <a:r>
            <a:rPr lang="en-US" sz="1900" u="none" dirty="0" smtClean="0"/>
            <a:t>and goals for each student.</a:t>
          </a:r>
          <a:endParaRPr lang="en-US" sz="1900" u="none" dirty="0"/>
        </a:p>
      </dgm:t>
    </dgm:pt>
    <dgm:pt modelId="{6F7A49A8-F0AA-814A-AA6B-617081E9A10A}" type="parTrans" cxnId="{EE2C4A58-27C0-1B44-9BBB-B2B8DB4CCDC4}">
      <dgm:prSet/>
      <dgm:spPr/>
      <dgm:t>
        <a:bodyPr/>
        <a:lstStyle/>
        <a:p>
          <a:endParaRPr lang="en-US"/>
        </a:p>
      </dgm:t>
    </dgm:pt>
    <dgm:pt modelId="{5DD20CCD-34D3-D149-BE03-F26DF7EBD8E9}" type="sibTrans" cxnId="{EE2C4A58-27C0-1B44-9BBB-B2B8DB4CCDC4}">
      <dgm:prSet/>
      <dgm:spPr/>
      <dgm:t>
        <a:bodyPr/>
        <a:lstStyle/>
        <a:p>
          <a:endParaRPr lang="en-US"/>
        </a:p>
      </dgm:t>
    </dgm:pt>
    <dgm:pt modelId="{4B2D1EFE-C5D8-834F-B4C3-B19C684247CD}">
      <dgm:prSet phldrT="[Text]"/>
      <dgm:spPr/>
      <dgm:t>
        <a:bodyPr/>
        <a:lstStyle/>
        <a:p>
          <a:r>
            <a:rPr lang="en-US" b="1" u="none" dirty="0" smtClean="0"/>
            <a:t>Digital portfolios</a:t>
          </a:r>
          <a:r>
            <a:rPr lang="en-US" u="none" dirty="0" smtClean="0"/>
            <a:t> for every student.</a:t>
          </a:r>
          <a:endParaRPr lang="en-US" u="none" dirty="0"/>
        </a:p>
      </dgm:t>
    </dgm:pt>
    <dgm:pt modelId="{6DA35650-63DC-A640-B7A6-6F9EC1291031}" type="parTrans" cxnId="{DE0A4DF0-A75D-B542-B160-A2F3596E48D0}">
      <dgm:prSet/>
      <dgm:spPr/>
      <dgm:t>
        <a:bodyPr/>
        <a:lstStyle/>
        <a:p>
          <a:endParaRPr lang="en-US"/>
        </a:p>
      </dgm:t>
    </dgm:pt>
    <dgm:pt modelId="{207D4DB4-7637-9E44-9512-6CABC3E2026B}" type="sibTrans" cxnId="{DE0A4DF0-A75D-B542-B160-A2F3596E48D0}">
      <dgm:prSet/>
      <dgm:spPr/>
      <dgm:t>
        <a:bodyPr/>
        <a:lstStyle/>
        <a:p>
          <a:endParaRPr lang="en-US"/>
        </a:p>
      </dgm:t>
    </dgm:pt>
    <dgm:pt modelId="{F86D70E1-91AD-5E47-9C8E-5EC0F8857ECA}">
      <dgm:prSet phldrT="[Text]" custT="1"/>
      <dgm:spPr/>
      <dgm:t>
        <a:bodyPr/>
        <a:lstStyle/>
        <a:p>
          <a:r>
            <a:rPr lang="en-US" sz="1600" u="none" dirty="0" smtClean="0"/>
            <a:t>Graduating </a:t>
          </a:r>
          <a:r>
            <a:rPr lang="en-US" sz="1600" b="1" u="none" dirty="0" smtClean="0"/>
            <a:t>learners prepared for traditional and online learning environments</a:t>
          </a:r>
          <a:r>
            <a:rPr lang="en-US" sz="1600" u="none" dirty="0" smtClean="0"/>
            <a:t>.</a:t>
          </a:r>
          <a:endParaRPr lang="en-US" sz="1600" u="none" dirty="0"/>
        </a:p>
      </dgm:t>
    </dgm:pt>
    <dgm:pt modelId="{2C08F050-6611-4B48-B527-7D01594887B1}" type="parTrans" cxnId="{3C68BD63-26A0-E741-B982-D3834B9AD65E}">
      <dgm:prSet/>
      <dgm:spPr/>
      <dgm:t>
        <a:bodyPr/>
        <a:lstStyle/>
        <a:p>
          <a:endParaRPr lang="en-US"/>
        </a:p>
      </dgm:t>
    </dgm:pt>
    <dgm:pt modelId="{572CD601-5551-F449-B954-0FBB02AE499E}" type="sibTrans" cxnId="{3C68BD63-26A0-E741-B982-D3834B9AD65E}">
      <dgm:prSet/>
      <dgm:spPr/>
      <dgm:t>
        <a:bodyPr/>
        <a:lstStyle/>
        <a:p>
          <a:endParaRPr lang="en-US"/>
        </a:p>
      </dgm:t>
    </dgm:pt>
    <dgm:pt modelId="{20FA52C6-2B02-F944-A6CF-1A64C97F111B}">
      <dgm:prSet phldrT="[Text]" custT="1"/>
      <dgm:spPr/>
      <dgm:t>
        <a:bodyPr/>
        <a:lstStyle/>
        <a:p>
          <a:r>
            <a:rPr lang="en-US" sz="1600" b="1" u="none" dirty="0" smtClean="0"/>
            <a:t>Extending the learning day </a:t>
          </a:r>
          <a:r>
            <a:rPr lang="en-US" sz="1600" u="none" dirty="0" smtClean="0"/>
            <a:t>to 6:00 P.M for each student to engage in </a:t>
          </a:r>
          <a:r>
            <a:rPr lang="en-US" sz="1600" b="1" u="none" dirty="0" smtClean="0"/>
            <a:t>college and career exploration</a:t>
          </a:r>
          <a:r>
            <a:rPr lang="en-US" sz="1600" u="none" dirty="0" smtClean="0"/>
            <a:t>.</a:t>
          </a:r>
          <a:endParaRPr lang="en-US" sz="1600" u="none" dirty="0"/>
        </a:p>
      </dgm:t>
    </dgm:pt>
    <dgm:pt modelId="{FF97A0D0-5CB5-CB49-A17C-7AFBDC89B73F}" type="parTrans" cxnId="{002489DC-2023-7347-9EDC-67E530927BF0}">
      <dgm:prSet/>
      <dgm:spPr/>
      <dgm:t>
        <a:bodyPr/>
        <a:lstStyle/>
        <a:p>
          <a:endParaRPr lang="en-US"/>
        </a:p>
      </dgm:t>
    </dgm:pt>
    <dgm:pt modelId="{4DFB43ED-1584-0645-9554-E88F7B856026}" type="sibTrans" cxnId="{002489DC-2023-7347-9EDC-67E530927BF0}">
      <dgm:prSet/>
      <dgm:spPr/>
      <dgm:t>
        <a:bodyPr/>
        <a:lstStyle/>
        <a:p>
          <a:endParaRPr lang="en-US"/>
        </a:p>
      </dgm:t>
    </dgm:pt>
    <dgm:pt modelId="{13A5FEFE-F01C-FB46-92C6-7076D4AC70FF}" type="pres">
      <dgm:prSet presAssocID="{E5B02E38-866F-D442-8E16-C82FC80F462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3AF3E0-1065-A947-A772-21A819F2EF92}" type="pres">
      <dgm:prSet presAssocID="{3B853FB1-020D-904F-B2AE-7DEF89AE1EDB}" presName="centerShape" presStyleLbl="node0" presStyleIdx="0" presStyleCnt="1" custScaleX="306641" custScaleY="124882" custLinFactNeighborX="9577" custLinFactNeighborY="0"/>
      <dgm:spPr/>
      <dgm:t>
        <a:bodyPr/>
        <a:lstStyle/>
        <a:p>
          <a:endParaRPr lang="en-US"/>
        </a:p>
      </dgm:t>
    </dgm:pt>
    <dgm:pt modelId="{95C0ADF8-9CCF-6A40-8BD8-AA6C7FCE5E43}" type="pres">
      <dgm:prSet presAssocID="{F9C9A2C4-B4C4-0848-B1BF-FE7FDC23AAC6}" presName="parTrans" presStyleLbl="sibTrans2D1" presStyleIdx="0" presStyleCnt="6"/>
      <dgm:spPr/>
      <dgm:t>
        <a:bodyPr/>
        <a:lstStyle/>
        <a:p>
          <a:endParaRPr lang="en-US"/>
        </a:p>
      </dgm:t>
    </dgm:pt>
    <dgm:pt modelId="{EBFC0A9D-6307-C949-914E-D5D115CC777F}" type="pres">
      <dgm:prSet presAssocID="{F9C9A2C4-B4C4-0848-B1BF-FE7FDC23AAC6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E412D7B8-35A4-354D-B91B-64309D88CE54}" type="pres">
      <dgm:prSet presAssocID="{56C381BF-214D-7042-BED8-6A20F849457B}" presName="node" presStyleLbl="node1" presStyleIdx="0" presStyleCnt="6" custScaleX="163922" custRadScaleRad="100280" custRadScaleInc="90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7C4563-1046-3C43-8DA0-9EB74482380D}" type="pres">
      <dgm:prSet presAssocID="{8FA2357B-EF9E-2B42-AAA3-4727E8FB26D4}" presName="parTrans" presStyleLbl="sibTrans2D1" presStyleIdx="1" presStyleCnt="6"/>
      <dgm:spPr/>
      <dgm:t>
        <a:bodyPr/>
        <a:lstStyle/>
        <a:p>
          <a:endParaRPr lang="en-US"/>
        </a:p>
      </dgm:t>
    </dgm:pt>
    <dgm:pt modelId="{12BB66BA-F73A-9D49-8E8C-498FC234C42E}" type="pres">
      <dgm:prSet presAssocID="{8FA2357B-EF9E-2B42-AAA3-4727E8FB26D4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E50CCAAD-1FB0-9148-968E-290702E40E98}" type="pres">
      <dgm:prSet presAssocID="{0832C848-5E56-BF47-A531-94F3E85AEDB7}" presName="node" presStyleLbl="node1" presStyleIdx="1" presStyleCnt="6" custScaleX="176479" custScaleY="150602" custRadScaleRad="175813" custRadScaleInc="-24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93EE9E-FA6D-1D4E-A2C8-E054B9D37618}" type="pres">
      <dgm:prSet presAssocID="{6F7A49A8-F0AA-814A-AA6B-617081E9A10A}" presName="parTrans" presStyleLbl="sibTrans2D1" presStyleIdx="2" presStyleCnt="6"/>
      <dgm:spPr/>
      <dgm:t>
        <a:bodyPr/>
        <a:lstStyle/>
        <a:p>
          <a:endParaRPr lang="en-US"/>
        </a:p>
      </dgm:t>
    </dgm:pt>
    <dgm:pt modelId="{889756EF-38CF-7046-B36F-807495390FEE}" type="pres">
      <dgm:prSet presAssocID="{6F7A49A8-F0AA-814A-AA6B-617081E9A10A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1B137AE8-92EF-0F44-A664-F37FF154A686}" type="pres">
      <dgm:prSet presAssocID="{24532BC7-ABA0-C44D-8D15-A99F11F752BE}" presName="node" presStyleLbl="node1" presStyleIdx="2" presStyleCnt="6" custScaleX="172203" custScaleY="108086" custRadScaleRad="169188" custRadScaleInc="-46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F2A382-3063-084A-BBD9-F1147B75C0B2}" type="pres">
      <dgm:prSet presAssocID="{6DA35650-63DC-A640-B7A6-6F9EC1291031}" presName="parTrans" presStyleLbl="sibTrans2D1" presStyleIdx="3" presStyleCnt="6"/>
      <dgm:spPr/>
      <dgm:t>
        <a:bodyPr/>
        <a:lstStyle/>
        <a:p>
          <a:endParaRPr lang="en-US"/>
        </a:p>
      </dgm:t>
    </dgm:pt>
    <dgm:pt modelId="{6C881877-FD33-BF48-84A8-1EBB980B9B7A}" type="pres">
      <dgm:prSet presAssocID="{6DA35650-63DC-A640-B7A6-6F9EC1291031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E7A8CD82-D088-2E47-8441-583D525EED80}" type="pres">
      <dgm:prSet presAssocID="{4B2D1EFE-C5D8-834F-B4C3-B19C684247CD}" presName="node" presStyleLbl="node1" presStyleIdx="3" presStyleCnt="6" custScaleX="16590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6B8BC9-A145-8246-86C1-1E90363FA3CD}" type="pres">
      <dgm:prSet presAssocID="{FF97A0D0-5CB5-CB49-A17C-7AFBDC89B73F}" presName="parTrans" presStyleLbl="sibTrans2D1" presStyleIdx="4" presStyleCnt="6"/>
      <dgm:spPr/>
      <dgm:t>
        <a:bodyPr/>
        <a:lstStyle/>
        <a:p>
          <a:endParaRPr lang="en-US"/>
        </a:p>
      </dgm:t>
    </dgm:pt>
    <dgm:pt modelId="{F0418D4A-7106-D146-848F-05AAEFCFB799}" type="pres">
      <dgm:prSet presAssocID="{FF97A0D0-5CB5-CB49-A17C-7AFBDC89B73F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1B25C2F9-3A41-AC46-AA4E-7EC9E5A0E49B}" type="pres">
      <dgm:prSet presAssocID="{20FA52C6-2B02-F944-A6CF-1A64C97F111B}" presName="node" presStyleLbl="node1" presStyleIdx="4" presStyleCnt="6" custScaleX="149983" custScaleY="126642" custRadScaleRad="163403" custRadScaleInc="31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786A6E-B495-6143-9762-8184F7069DD2}" type="pres">
      <dgm:prSet presAssocID="{2C08F050-6611-4B48-B527-7D01594887B1}" presName="parTrans" presStyleLbl="sibTrans2D1" presStyleIdx="5" presStyleCnt="6"/>
      <dgm:spPr/>
      <dgm:t>
        <a:bodyPr/>
        <a:lstStyle/>
        <a:p>
          <a:endParaRPr lang="en-US"/>
        </a:p>
      </dgm:t>
    </dgm:pt>
    <dgm:pt modelId="{C0F2ACB8-F4D0-E04F-9413-C3D4488559DC}" type="pres">
      <dgm:prSet presAssocID="{2C08F050-6611-4B48-B527-7D01594887B1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280651DC-9C6D-1F45-86AE-EED54D1AD9FF}" type="pres">
      <dgm:prSet presAssocID="{F86D70E1-91AD-5E47-9C8E-5EC0F8857ECA}" presName="node" presStyleLbl="node1" presStyleIdx="5" presStyleCnt="6" custScaleX="150952" custScaleY="106290" custRadScaleRad="166196" custRadScaleInc="-74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EF47C9-5837-944F-951A-E71330D3C000}" type="presOf" srcId="{6DA35650-63DC-A640-B7A6-6F9EC1291031}" destId="{C3F2A382-3063-084A-BBD9-F1147B75C0B2}" srcOrd="0" destOrd="0" presId="urn:microsoft.com/office/officeart/2005/8/layout/radial5"/>
    <dgm:cxn modelId="{DCD5A82E-E3D6-4242-8233-FF269F7EB7FE}" type="presOf" srcId="{6DA35650-63DC-A640-B7A6-6F9EC1291031}" destId="{6C881877-FD33-BF48-84A8-1EBB980B9B7A}" srcOrd="1" destOrd="0" presId="urn:microsoft.com/office/officeart/2005/8/layout/radial5"/>
    <dgm:cxn modelId="{0A6020B3-E6A1-724A-83EB-176F053936B8}" type="presOf" srcId="{4B2D1EFE-C5D8-834F-B4C3-B19C684247CD}" destId="{E7A8CD82-D088-2E47-8441-583D525EED80}" srcOrd="0" destOrd="0" presId="urn:microsoft.com/office/officeart/2005/8/layout/radial5"/>
    <dgm:cxn modelId="{06D99B55-5F16-8447-89B8-419577B9C057}" type="presOf" srcId="{6F7A49A8-F0AA-814A-AA6B-617081E9A10A}" destId="{889756EF-38CF-7046-B36F-807495390FEE}" srcOrd="1" destOrd="0" presId="urn:microsoft.com/office/officeart/2005/8/layout/radial5"/>
    <dgm:cxn modelId="{8EF53724-6989-A048-A685-1D53DD14C620}" type="presOf" srcId="{20FA52C6-2B02-F944-A6CF-1A64C97F111B}" destId="{1B25C2F9-3A41-AC46-AA4E-7EC9E5A0E49B}" srcOrd="0" destOrd="0" presId="urn:microsoft.com/office/officeart/2005/8/layout/radial5"/>
    <dgm:cxn modelId="{C7D6A6D8-11D8-A44B-A848-0DA7DF49BEB0}" type="presOf" srcId="{FF97A0D0-5CB5-CB49-A17C-7AFBDC89B73F}" destId="{F0418D4A-7106-D146-848F-05AAEFCFB799}" srcOrd="1" destOrd="0" presId="urn:microsoft.com/office/officeart/2005/8/layout/radial5"/>
    <dgm:cxn modelId="{FA45C19C-5FAA-304C-A3BC-E814AB5C7A8E}" type="presOf" srcId="{6F7A49A8-F0AA-814A-AA6B-617081E9A10A}" destId="{6D93EE9E-FA6D-1D4E-A2C8-E054B9D37618}" srcOrd="0" destOrd="0" presId="urn:microsoft.com/office/officeart/2005/8/layout/radial5"/>
    <dgm:cxn modelId="{B666F307-B383-F04F-A467-6679771DA9AD}" type="presOf" srcId="{2C08F050-6611-4B48-B527-7D01594887B1}" destId="{39786A6E-B495-6143-9762-8184F7069DD2}" srcOrd="0" destOrd="0" presId="urn:microsoft.com/office/officeart/2005/8/layout/radial5"/>
    <dgm:cxn modelId="{3C68BD63-26A0-E741-B982-D3834B9AD65E}" srcId="{3B853FB1-020D-904F-B2AE-7DEF89AE1EDB}" destId="{F86D70E1-91AD-5E47-9C8E-5EC0F8857ECA}" srcOrd="5" destOrd="0" parTransId="{2C08F050-6611-4B48-B527-7D01594887B1}" sibTransId="{572CD601-5551-F449-B954-0FBB02AE499E}"/>
    <dgm:cxn modelId="{552906F6-0596-1E41-9CE6-D437B7B42673}" srcId="{3B853FB1-020D-904F-B2AE-7DEF89AE1EDB}" destId="{56C381BF-214D-7042-BED8-6A20F849457B}" srcOrd="0" destOrd="0" parTransId="{F9C9A2C4-B4C4-0848-B1BF-FE7FDC23AAC6}" sibTransId="{0058E059-7B5C-B640-A4E2-4610E45B3134}"/>
    <dgm:cxn modelId="{EE2C4A58-27C0-1B44-9BBB-B2B8DB4CCDC4}" srcId="{3B853FB1-020D-904F-B2AE-7DEF89AE1EDB}" destId="{24532BC7-ABA0-C44D-8D15-A99F11F752BE}" srcOrd="2" destOrd="0" parTransId="{6F7A49A8-F0AA-814A-AA6B-617081E9A10A}" sibTransId="{5DD20CCD-34D3-D149-BE03-F26DF7EBD8E9}"/>
    <dgm:cxn modelId="{49A62488-37CA-3C4E-9804-F77B3B4A89DA}" type="presOf" srcId="{3B853FB1-020D-904F-B2AE-7DEF89AE1EDB}" destId="{3C3AF3E0-1065-A947-A772-21A819F2EF92}" srcOrd="0" destOrd="0" presId="urn:microsoft.com/office/officeart/2005/8/layout/radial5"/>
    <dgm:cxn modelId="{F4B6D138-CD09-0C46-A804-C8C07742EF9F}" type="presOf" srcId="{E5B02E38-866F-D442-8E16-C82FC80F462F}" destId="{13A5FEFE-F01C-FB46-92C6-7076D4AC70FF}" srcOrd="0" destOrd="0" presId="urn:microsoft.com/office/officeart/2005/8/layout/radial5"/>
    <dgm:cxn modelId="{E78B2639-431D-C849-A447-C92DB74BDBD6}" srcId="{E5B02E38-866F-D442-8E16-C82FC80F462F}" destId="{3B853FB1-020D-904F-B2AE-7DEF89AE1EDB}" srcOrd="0" destOrd="0" parTransId="{A6A26137-ED49-8247-B801-A0830406FCF9}" sibTransId="{D3E184B0-A6A6-5C4E-BEEC-4250530501BA}"/>
    <dgm:cxn modelId="{8A17D698-4EEA-1B45-952A-2CF6318AD5F9}" type="presOf" srcId="{8FA2357B-EF9E-2B42-AAA3-4727E8FB26D4}" destId="{277C4563-1046-3C43-8DA0-9EB74482380D}" srcOrd="0" destOrd="0" presId="urn:microsoft.com/office/officeart/2005/8/layout/radial5"/>
    <dgm:cxn modelId="{163FF212-F43D-D143-8913-63654DBA1270}" type="presOf" srcId="{F9C9A2C4-B4C4-0848-B1BF-FE7FDC23AAC6}" destId="{95C0ADF8-9CCF-6A40-8BD8-AA6C7FCE5E43}" srcOrd="0" destOrd="0" presId="urn:microsoft.com/office/officeart/2005/8/layout/radial5"/>
    <dgm:cxn modelId="{A029D3A2-DC43-474E-B93E-36F53AE1FDA9}" type="presOf" srcId="{2C08F050-6611-4B48-B527-7D01594887B1}" destId="{C0F2ACB8-F4D0-E04F-9413-C3D4488559DC}" srcOrd="1" destOrd="0" presId="urn:microsoft.com/office/officeart/2005/8/layout/radial5"/>
    <dgm:cxn modelId="{002489DC-2023-7347-9EDC-67E530927BF0}" srcId="{3B853FB1-020D-904F-B2AE-7DEF89AE1EDB}" destId="{20FA52C6-2B02-F944-A6CF-1A64C97F111B}" srcOrd="4" destOrd="0" parTransId="{FF97A0D0-5CB5-CB49-A17C-7AFBDC89B73F}" sibTransId="{4DFB43ED-1584-0645-9554-E88F7B856026}"/>
    <dgm:cxn modelId="{32F749DD-93C5-FD44-9251-E38F46959B8A}" type="presOf" srcId="{0832C848-5E56-BF47-A531-94F3E85AEDB7}" destId="{E50CCAAD-1FB0-9148-968E-290702E40E98}" srcOrd="0" destOrd="0" presId="urn:microsoft.com/office/officeart/2005/8/layout/radial5"/>
    <dgm:cxn modelId="{276850D1-D28C-F144-B88A-4E052B5E8EF7}" type="presOf" srcId="{24532BC7-ABA0-C44D-8D15-A99F11F752BE}" destId="{1B137AE8-92EF-0F44-A664-F37FF154A686}" srcOrd="0" destOrd="0" presId="urn:microsoft.com/office/officeart/2005/8/layout/radial5"/>
    <dgm:cxn modelId="{6BD5078E-520F-0842-831C-F93B64932BBD}" srcId="{3B853FB1-020D-904F-B2AE-7DEF89AE1EDB}" destId="{0832C848-5E56-BF47-A531-94F3E85AEDB7}" srcOrd="1" destOrd="0" parTransId="{8FA2357B-EF9E-2B42-AAA3-4727E8FB26D4}" sibTransId="{9F920133-3166-D944-AAB7-5B3FF7B04F94}"/>
    <dgm:cxn modelId="{DE0A4DF0-A75D-B542-B160-A2F3596E48D0}" srcId="{3B853FB1-020D-904F-B2AE-7DEF89AE1EDB}" destId="{4B2D1EFE-C5D8-834F-B4C3-B19C684247CD}" srcOrd="3" destOrd="0" parTransId="{6DA35650-63DC-A640-B7A6-6F9EC1291031}" sibTransId="{207D4DB4-7637-9E44-9512-6CABC3E2026B}"/>
    <dgm:cxn modelId="{2275724A-A0B3-7B4E-859D-4EA18C438ECE}" type="presOf" srcId="{8FA2357B-EF9E-2B42-AAA3-4727E8FB26D4}" destId="{12BB66BA-F73A-9D49-8E8C-498FC234C42E}" srcOrd="1" destOrd="0" presId="urn:microsoft.com/office/officeart/2005/8/layout/radial5"/>
    <dgm:cxn modelId="{061A3460-7875-9144-82DA-D094FA84A1AF}" type="presOf" srcId="{56C381BF-214D-7042-BED8-6A20F849457B}" destId="{E412D7B8-35A4-354D-B91B-64309D88CE54}" srcOrd="0" destOrd="0" presId="urn:microsoft.com/office/officeart/2005/8/layout/radial5"/>
    <dgm:cxn modelId="{293AC3C8-8B90-0547-9E4A-6192BA5CC28B}" type="presOf" srcId="{F9C9A2C4-B4C4-0848-B1BF-FE7FDC23AAC6}" destId="{EBFC0A9D-6307-C949-914E-D5D115CC777F}" srcOrd="1" destOrd="0" presId="urn:microsoft.com/office/officeart/2005/8/layout/radial5"/>
    <dgm:cxn modelId="{355A0C23-BDB4-D540-9EC5-B90D5FDF27E5}" type="presOf" srcId="{F86D70E1-91AD-5E47-9C8E-5EC0F8857ECA}" destId="{280651DC-9C6D-1F45-86AE-EED54D1AD9FF}" srcOrd="0" destOrd="0" presId="urn:microsoft.com/office/officeart/2005/8/layout/radial5"/>
    <dgm:cxn modelId="{4FB5FCDE-5073-F747-8D54-4031ADFB302B}" type="presOf" srcId="{FF97A0D0-5CB5-CB49-A17C-7AFBDC89B73F}" destId="{516B8BC9-A145-8246-86C1-1E90363FA3CD}" srcOrd="0" destOrd="0" presId="urn:microsoft.com/office/officeart/2005/8/layout/radial5"/>
    <dgm:cxn modelId="{BCEB19C7-FD9C-8741-995C-C3CCA830BDC1}" type="presParOf" srcId="{13A5FEFE-F01C-FB46-92C6-7076D4AC70FF}" destId="{3C3AF3E0-1065-A947-A772-21A819F2EF92}" srcOrd="0" destOrd="0" presId="urn:microsoft.com/office/officeart/2005/8/layout/radial5"/>
    <dgm:cxn modelId="{6050C06C-C3EC-BB44-81B1-14FA0A1AEAE6}" type="presParOf" srcId="{13A5FEFE-F01C-FB46-92C6-7076D4AC70FF}" destId="{95C0ADF8-9CCF-6A40-8BD8-AA6C7FCE5E43}" srcOrd="1" destOrd="0" presId="urn:microsoft.com/office/officeart/2005/8/layout/radial5"/>
    <dgm:cxn modelId="{FC50E097-D50C-454A-9B85-3C597B6EFE2A}" type="presParOf" srcId="{95C0ADF8-9CCF-6A40-8BD8-AA6C7FCE5E43}" destId="{EBFC0A9D-6307-C949-914E-D5D115CC777F}" srcOrd="0" destOrd="0" presId="urn:microsoft.com/office/officeart/2005/8/layout/radial5"/>
    <dgm:cxn modelId="{57136CF0-D76A-AC45-9061-2FB0D73A0EB0}" type="presParOf" srcId="{13A5FEFE-F01C-FB46-92C6-7076D4AC70FF}" destId="{E412D7B8-35A4-354D-B91B-64309D88CE54}" srcOrd="2" destOrd="0" presId="urn:microsoft.com/office/officeart/2005/8/layout/radial5"/>
    <dgm:cxn modelId="{DCC17E4A-B6BC-3E40-8ADD-6EEC581E8E40}" type="presParOf" srcId="{13A5FEFE-F01C-FB46-92C6-7076D4AC70FF}" destId="{277C4563-1046-3C43-8DA0-9EB74482380D}" srcOrd="3" destOrd="0" presId="urn:microsoft.com/office/officeart/2005/8/layout/radial5"/>
    <dgm:cxn modelId="{9768231A-F262-3A4E-B124-400E516B0B94}" type="presParOf" srcId="{277C4563-1046-3C43-8DA0-9EB74482380D}" destId="{12BB66BA-F73A-9D49-8E8C-498FC234C42E}" srcOrd="0" destOrd="0" presId="urn:microsoft.com/office/officeart/2005/8/layout/radial5"/>
    <dgm:cxn modelId="{498C0A41-9D26-B24D-8EE8-2F2A31DEA50C}" type="presParOf" srcId="{13A5FEFE-F01C-FB46-92C6-7076D4AC70FF}" destId="{E50CCAAD-1FB0-9148-968E-290702E40E98}" srcOrd="4" destOrd="0" presId="urn:microsoft.com/office/officeart/2005/8/layout/radial5"/>
    <dgm:cxn modelId="{F7376E86-4C73-4746-8F1A-9E9F0370C030}" type="presParOf" srcId="{13A5FEFE-F01C-FB46-92C6-7076D4AC70FF}" destId="{6D93EE9E-FA6D-1D4E-A2C8-E054B9D37618}" srcOrd="5" destOrd="0" presId="urn:microsoft.com/office/officeart/2005/8/layout/radial5"/>
    <dgm:cxn modelId="{D028EADF-1461-3B48-8667-4A89DC59A15A}" type="presParOf" srcId="{6D93EE9E-FA6D-1D4E-A2C8-E054B9D37618}" destId="{889756EF-38CF-7046-B36F-807495390FEE}" srcOrd="0" destOrd="0" presId="urn:microsoft.com/office/officeart/2005/8/layout/radial5"/>
    <dgm:cxn modelId="{B022127C-A079-6840-9D8B-CC68F212A749}" type="presParOf" srcId="{13A5FEFE-F01C-FB46-92C6-7076D4AC70FF}" destId="{1B137AE8-92EF-0F44-A664-F37FF154A686}" srcOrd="6" destOrd="0" presId="urn:microsoft.com/office/officeart/2005/8/layout/radial5"/>
    <dgm:cxn modelId="{C1648611-A4A3-4348-B260-DAF4868D456A}" type="presParOf" srcId="{13A5FEFE-F01C-FB46-92C6-7076D4AC70FF}" destId="{C3F2A382-3063-084A-BBD9-F1147B75C0B2}" srcOrd="7" destOrd="0" presId="urn:microsoft.com/office/officeart/2005/8/layout/radial5"/>
    <dgm:cxn modelId="{BAC83865-675A-3D49-ABD2-2A02F613B6D9}" type="presParOf" srcId="{C3F2A382-3063-084A-BBD9-F1147B75C0B2}" destId="{6C881877-FD33-BF48-84A8-1EBB980B9B7A}" srcOrd="0" destOrd="0" presId="urn:microsoft.com/office/officeart/2005/8/layout/radial5"/>
    <dgm:cxn modelId="{D09F1CCE-42BB-1C4F-83D4-2C59608F11A6}" type="presParOf" srcId="{13A5FEFE-F01C-FB46-92C6-7076D4AC70FF}" destId="{E7A8CD82-D088-2E47-8441-583D525EED80}" srcOrd="8" destOrd="0" presId="urn:microsoft.com/office/officeart/2005/8/layout/radial5"/>
    <dgm:cxn modelId="{58C9E529-4B79-664C-B56E-75D8CBCC8304}" type="presParOf" srcId="{13A5FEFE-F01C-FB46-92C6-7076D4AC70FF}" destId="{516B8BC9-A145-8246-86C1-1E90363FA3CD}" srcOrd="9" destOrd="0" presId="urn:microsoft.com/office/officeart/2005/8/layout/radial5"/>
    <dgm:cxn modelId="{4C08B04E-3DE8-1F46-BBD2-E14A7F683EE4}" type="presParOf" srcId="{516B8BC9-A145-8246-86C1-1E90363FA3CD}" destId="{F0418D4A-7106-D146-848F-05AAEFCFB799}" srcOrd="0" destOrd="0" presId="urn:microsoft.com/office/officeart/2005/8/layout/radial5"/>
    <dgm:cxn modelId="{D372AB29-4DA8-BA41-A9E9-B755869985BA}" type="presParOf" srcId="{13A5FEFE-F01C-FB46-92C6-7076D4AC70FF}" destId="{1B25C2F9-3A41-AC46-AA4E-7EC9E5A0E49B}" srcOrd="10" destOrd="0" presId="urn:microsoft.com/office/officeart/2005/8/layout/radial5"/>
    <dgm:cxn modelId="{E93E7E21-539F-784E-84E6-EF851B08FC7B}" type="presParOf" srcId="{13A5FEFE-F01C-FB46-92C6-7076D4AC70FF}" destId="{39786A6E-B495-6143-9762-8184F7069DD2}" srcOrd="11" destOrd="0" presId="urn:microsoft.com/office/officeart/2005/8/layout/radial5"/>
    <dgm:cxn modelId="{B60D969F-75E2-0D44-A99D-827CF4E45340}" type="presParOf" srcId="{39786A6E-B495-6143-9762-8184F7069DD2}" destId="{C0F2ACB8-F4D0-E04F-9413-C3D4488559DC}" srcOrd="0" destOrd="0" presId="urn:microsoft.com/office/officeart/2005/8/layout/radial5"/>
    <dgm:cxn modelId="{02D1CF9A-8A84-E249-BE11-66F80230C89E}" type="presParOf" srcId="{13A5FEFE-F01C-FB46-92C6-7076D4AC70FF}" destId="{280651DC-9C6D-1F45-86AE-EED54D1AD9FF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3AF3E0-1065-A947-A772-21A819F2EF92}">
      <dsp:nvSpPr>
        <dsp:cNvPr id="0" name=""/>
        <dsp:cNvSpPr/>
      </dsp:nvSpPr>
      <dsp:spPr>
        <a:xfrm>
          <a:off x="2501132" y="1990358"/>
          <a:ext cx="4778173" cy="194594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cap="all" dirty="0" smtClean="0">
              <a:ln w="9000" cmpd="sng"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rPr>
            <a:t>personalized, blended (part on-line, part in-person) learning environment Giving students choices, voices, and fluency in 21st Century skills.</a:t>
          </a:r>
          <a:endParaRPr lang="en-US" sz="1500" kern="1200" dirty="0"/>
        </a:p>
      </dsp:txBody>
      <dsp:txXfrm>
        <a:off x="3200879" y="2275336"/>
        <a:ext cx="3378679" cy="1375993"/>
      </dsp:txXfrm>
    </dsp:sp>
    <dsp:sp modelId="{95C0ADF8-9CCF-6A40-8BD8-AA6C7FCE5E43}">
      <dsp:nvSpPr>
        <dsp:cNvPr id="0" name=""/>
        <dsp:cNvSpPr/>
      </dsp:nvSpPr>
      <dsp:spPr>
        <a:xfrm rot="15708479">
          <a:off x="4602954" y="1515289"/>
          <a:ext cx="233879" cy="5297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10800000">
        <a:off x="4643035" y="1655973"/>
        <a:ext cx="163715" cy="317878"/>
      </dsp:txXfrm>
    </dsp:sp>
    <dsp:sp modelId="{E412D7B8-35A4-354D-B91B-64309D88CE54}">
      <dsp:nvSpPr>
        <dsp:cNvPr id="0" name=""/>
        <dsp:cNvSpPr/>
      </dsp:nvSpPr>
      <dsp:spPr>
        <a:xfrm>
          <a:off x="3298639" y="4"/>
          <a:ext cx="2554282" cy="155823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u="none" kern="1200" dirty="0" smtClean="0"/>
            <a:t>Flexible scheduling for shared professional planning and to </a:t>
          </a:r>
          <a:r>
            <a:rPr lang="en-US" sz="1500" u="none" kern="1200" dirty="0" smtClean="0"/>
            <a:t>maximize student learning.</a:t>
          </a:r>
          <a:endParaRPr lang="en-US" sz="1500" u="none" kern="1200" dirty="0"/>
        </a:p>
      </dsp:txBody>
      <dsp:txXfrm>
        <a:off x="3672705" y="228202"/>
        <a:ext cx="1806150" cy="1101834"/>
      </dsp:txXfrm>
    </dsp:sp>
    <dsp:sp modelId="{277C4563-1046-3C43-8DA0-9EB74482380D}">
      <dsp:nvSpPr>
        <dsp:cNvPr id="0" name=""/>
        <dsp:cNvSpPr/>
      </dsp:nvSpPr>
      <dsp:spPr>
        <a:xfrm rot="19686973">
          <a:off x="6277998" y="1746289"/>
          <a:ext cx="285739" cy="5297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3961098"/>
            <a:satOff val="0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6284465" y="1874888"/>
        <a:ext cx="200017" cy="317878"/>
      </dsp:txXfrm>
    </dsp:sp>
    <dsp:sp modelId="{E50CCAAD-1FB0-9148-968E-290702E40E98}">
      <dsp:nvSpPr>
        <dsp:cNvPr id="0" name=""/>
        <dsp:cNvSpPr/>
      </dsp:nvSpPr>
      <dsp:spPr>
        <a:xfrm>
          <a:off x="6392766" y="0"/>
          <a:ext cx="2749949" cy="2346726"/>
        </a:xfrm>
        <a:prstGeom prst="ellipse">
          <a:avLst/>
        </a:prstGeom>
        <a:solidFill>
          <a:schemeClr val="accent4">
            <a:hueOff val="3961098"/>
            <a:satOff val="0"/>
            <a:lumOff val="-1373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u="none" kern="1200" dirty="0" smtClean="0"/>
            <a:t>Challenged-Based Learning</a:t>
          </a:r>
          <a:r>
            <a:rPr lang="en-US" sz="1500" u="none" kern="1200" dirty="0" smtClean="0"/>
            <a:t> with teachers as facilitators implementing tasks that are authentic, based on real-world problems and gives students choice.</a:t>
          </a:r>
          <a:endParaRPr lang="en-US" sz="1500" u="none" kern="1200" dirty="0"/>
        </a:p>
      </dsp:txBody>
      <dsp:txXfrm>
        <a:off x="6795487" y="343670"/>
        <a:ext cx="1944507" cy="1659386"/>
      </dsp:txXfrm>
    </dsp:sp>
    <dsp:sp modelId="{6D93EE9E-FA6D-1D4E-A2C8-E054B9D37618}">
      <dsp:nvSpPr>
        <dsp:cNvPr id="0" name=""/>
        <dsp:cNvSpPr/>
      </dsp:nvSpPr>
      <dsp:spPr>
        <a:xfrm rot="1922251">
          <a:off x="6291340" y="3686402"/>
          <a:ext cx="355316" cy="5297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7922195"/>
            <a:satOff val="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6299457" y="3764089"/>
        <a:ext cx="248721" cy="317878"/>
      </dsp:txXfrm>
    </dsp:sp>
    <dsp:sp modelId="{1B137AE8-92EF-0F44-A664-F37FF154A686}">
      <dsp:nvSpPr>
        <dsp:cNvPr id="0" name=""/>
        <dsp:cNvSpPr/>
      </dsp:nvSpPr>
      <dsp:spPr>
        <a:xfrm>
          <a:off x="6370140" y="3886907"/>
          <a:ext cx="2683319" cy="1684228"/>
        </a:xfrm>
        <a:prstGeom prst="ellipse">
          <a:avLst/>
        </a:prstGeom>
        <a:solidFill>
          <a:schemeClr val="accent4">
            <a:hueOff val="7922195"/>
            <a:satOff val="0"/>
            <a:lumOff val="-2745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u="none" kern="1200" dirty="0" smtClean="0"/>
            <a:t>Individualizing learning plans </a:t>
          </a:r>
          <a:r>
            <a:rPr lang="en-US" sz="1900" u="none" kern="1200" dirty="0" smtClean="0"/>
            <a:t>and goals for each student.</a:t>
          </a:r>
          <a:endParaRPr lang="en-US" sz="1900" u="none" kern="1200" dirty="0"/>
        </a:p>
      </dsp:txBody>
      <dsp:txXfrm>
        <a:off x="6763103" y="4133556"/>
        <a:ext cx="1897393" cy="1190930"/>
      </dsp:txXfrm>
    </dsp:sp>
    <dsp:sp modelId="{C3F2A382-3063-084A-BBD9-F1147B75C0B2}">
      <dsp:nvSpPr>
        <dsp:cNvPr id="0" name=""/>
        <dsp:cNvSpPr/>
      </dsp:nvSpPr>
      <dsp:spPr>
        <a:xfrm rot="6050586">
          <a:off x="4546079" y="3880185"/>
          <a:ext cx="235573" cy="5297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1883293"/>
            <a:satOff val="0"/>
            <a:lumOff val="-411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10800000">
        <a:off x="4588062" y="3951440"/>
        <a:ext cx="164901" cy="317878"/>
      </dsp:txXfrm>
    </dsp:sp>
    <dsp:sp modelId="{E7A8CD82-D088-2E47-8441-583D525EED80}">
      <dsp:nvSpPr>
        <dsp:cNvPr id="0" name=""/>
        <dsp:cNvSpPr/>
      </dsp:nvSpPr>
      <dsp:spPr>
        <a:xfrm>
          <a:off x="3179982" y="4364763"/>
          <a:ext cx="2585151" cy="1558230"/>
        </a:xfrm>
        <a:prstGeom prst="ellipse">
          <a:avLst/>
        </a:prstGeom>
        <a:solidFill>
          <a:schemeClr val="accent4">
            <a:hueOff val="11883293"/>
            <a:satOff val="0"/>
            <a:lumOff val="-4118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u="none" kern="1200" dirty="0" smtClean="0"/>
            <a:t>Digital portfolios</a:t>
          </a:r>
          <a:r>
            <a:rPr lang="en-US" sz="2100" u="none" kern="1200" dirty="0" smtClean="0"/>
            <a:t> for every student.</a:t>
          </a:r>
          <a:endParaRPr lang="en-US" sz="2100" u="none" kern="1200" dirty="0"/>
        </a:p>
      </dsp:txBody>
      <dsp:txXfrm>
        <a:off x="3558569" y="4592961"/>
        <a:ext cx="1827977" cy="1101834"/>
      </dsp:txXfrm>
    </dsp:sp>
    <dsp:sp modelId="{516B8BC9-A145-8246-86C1-1E90363FA3CD}">
      <dsp:nvSpPr>
        <dsp:cNvPr id="0" name=""/>
        <dsp:cNvSpPr/>
      </dsp:nvSpPr>
      <dsp:spPr>
        <a:xfrm rot="9234316">
          <a:off x="2587184" y="3682730"/>
          <a:ext cx="586734" cy="5297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5844391"/>
            <a:satOff val="0"/>
            <a:lumOff val="-549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10800000">
        <a:off x="2738023" y="3753735"/>
        <a:ext cx="427795" cy="317878"/>
      </dsp:txXfrm>
    </dsp:sp>
    <dsp:sp modelId="{1B25C2F9-3A41-AC46-AA4E-7EC9E5A0E49B}">
      <dsp:nvSpPr>
        <dsp:cNvPr id="0" name=""/>
        <dsp:cNvSpPr/>
      </dsp:nvSpPr>
      <dsp:spPr>
        <a:xfrm>
          <a:off x="189195" y="3706789"/>
          <a:ext cx="2337080" cy="1973374"/>
        </a:xfrm>
        <a:prstGeom prst="ellipse">
          <a:avLst/>
        </a:prstGeom>
        <a:solidFill>
          <a:schemeClr val="accent4">
            <a:hueOff val="15844391"/>
            <a:satOff val="0"/>
            <a:lumOff val="-5490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none" kern="1200" dirty="0" smtClean="0"/>
            <a:t>Extending the learning day </a:t>
          </a:r>
          <a:r>
            <a:rPr lang="en-US" sz="1600" u="none" kern="1200" dirty="0" smtClean="0"/>
            <a:t>to 6:00 P.M for each student to engage in </a:t>
          </a:r>
          <a:r>
            <a:rPr lang="en-US" sz="1600" b="1" u="none" kern="1200" dirty="0" smtClean="0"/>
            <a:t>college and career exploration</a:t>
          </a:r>
          <a:r>
            <a:rPr lang="en-US" sz="1600" u="none" kern="1200" dirty="0" smtClean="0"/>
            <a:t>.</a:t>
          </a:r>
          <a:endParaRPr lang="en-US" sz="1600" u="none" kern="1200" dirty="0"/>
        </a:p>
      </dsp:txBody>
      <dsp:txXfrm>
        <a:off x="531452" y="3995783"/>
        <a:ext cx="1652566" cy="1395386"/>
      </dsp:txXfrm>
    </dsp:sp>
    <dsp:sp modelId="{39786A6E-B495-6143-9762-8184F7069DD2}">
      <dsp:nvSpPr>
        <dsp:cNvPr id="0" name=""/>
        <dsp:cNvSpPr/>
      </dsp:nvSpPr>
      <dsp:spPr>
        <a:xfrm rot="12299034">
          <a:off x="2485350" y="1723766"/>
          <a:ext cx="626307" cy="5297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9805488"/>
            <a:satOff val="0"/>
            <a:lumOff val="-686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 rot="10800000">
        <a:off x="2636853" y="1863291"/>
        <a:ext cx="467368" cy="317878"/>
      </dsp:txXfrm>
    </dsp:sp>
    <dsp:sp modelId="{280651DC-9C6D-1F45-86AE-EED54D1AD9FF}">
      <dsp:nvSpPr>
        <dsp:cNvPr id="0" name=""/>
        <dsp:cNvSpPr/>
      </dsp:nvSpPr>
      <dsp:spPr>
        <a:xfrm>
          <a:off x="89998" y="446490"/>
          <a:ext cx="2352180" cy="1656243"/>
        </a:xfrm>
        <a:prstGeom prst="ellipse">
          <a:avLst/>
        </a:prstGeom>
        <a:solidFill>
          <a:schemeClr val="accent4">
            <a:hueOff val="19805488"/>
            <a:satOff val="0"/>
            <a:lumOff val="-6863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u="none" kern="1200" dirty="0" smtClean="0"/>
            <a:t>Graduating </a:t>
          </a:r>
          <a:r>
            <a:rPr lang="en-US" sz="1600" b="1" u="none" kern="1200" dirty="0" smtClean="0"/>
            <a:t>learners prepared for traditional and online learning environments</a:t>
          </a:r>
          <a:r>
            <a:rPr lang="en-US" sz="1600" u="none" kern="1200" dirty="0" smtClean="0"/>
            <a:t>.</a:t>
          </a:r>
          <a:endParaRPr lang="en-US" sz="1600" u="none" kern="1200" dirty="0"/>
        </a:p>
      </dsp:txBody>
      <dsp:txXfrm>
        <a:off x="434467" y="689041"/>
        <a:ext cx="1663242" cy="11711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8FA88-39E6-1348-A72A-3445D0EB6828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A6DEF2-663F-694F-B1B9-62EDB024B8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850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A6DEF2-663F-694F-B1B9-62EDB024B8C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CE072255-06EF-574F-85D3-C6CD358EAF29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8E1519-20FF-7946-91A8-8E0CA4D392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2236" y="179294"/>
            <a:ext cx="6782146" cy="859870"/>
          </a:xfrm>
        </p:spPr>
        <p:txBody>
          <a:bodyPr anchor="ctr">
            <a:normAutofit/>
          </a:bodyPr>
          <a:lstStyle/>
          <a:p>
            <a:pPr algn="ctr"/>
            <a:r>
              <a:rPr lang="en-US" sz="2800" dirty="0" smtClean="0"/>
              <a:t>Global Tech Prep’s Future State Design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34" y="1039163"/>
            <a:ext cx="8694897" cy="6562127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8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Big idea: </a:t>
            </a:r>
            <a:r>
              <a:rPr lang="en-US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Creating a personalized, blended (part on-line, part in-person)learning environment that offers students the opportunity to exercise choices, voices, and fluency in 21st Century skills.</a:t>
            </a:r>
          </a:p>
          <a:p>
            <a:pPr marL="0" indent="0">
              <a:buNone/>
            </a:pPr>
            <a:r>
              <a:rPr lang="en-US" sz="1500" b="1" u="sng" dirty="0" smtClean="0"/>
              <a:t>The GTP community will achieve this through:</a:t>
            </a:r>
          </a:p>
          <a:p>
            <a:r>
              <a:rPr lang="en-US" sz="1500" b="1" u="sng" dirty="0" smtClean="0"/>
              <a:t>Introducing flexible scheduling to </a:t>
            </a:r>
            <a:r>
              <a:rPr lang="en-US" sz="1500" dirty="0" smtClean="0"/>
              <a:t>enable community members to have more shared time for planning and to maximize student learning through innovative and non-traditional scheduling.</a:t>
            </a:r>
          </a:p>
          <a:p>
            <a:r>
              <a:rPr lang="en-US" sz="1500" dirty="0" smtClean="0"/>
              <a:t>Implementing Apple </a:t>
            </a:r>
            <a:r>
              <a:rPr lang="en-US" sz="1500" b="1" u="sng" dirty="0" smtClean="0"/>
              <a:t>Challenged-Based Learning (CBL)</a:t>
            </a:r>
            <a:r>
              <a:rPr lang="en-US" sz="1500" dirty="0" smtClean="0"/>
              <a:t>, with learning tasks that are authentic and based on real-world problems.  CBL allows students to engage with issues critically, gives students choice, and creates a role for </a:t>
            </a:r>
            <a:r>
              <a:rPr lang="en-US" sz="1500" b="1" u="sng" dirty="0" smtClean="0"/>
              <a:t>teachers as facilitators</a:t>
            </a:r>
            <a:r>
              <a:rPr lang="en-US" sz="1500" dirty="0" smtClean="0"/>
              <a:t>.</a:t>
            </a:r>
          </a:p>
          <a:p>
            <a:r>
              <a:rPr lang="en-US" sz="1500" b="1" u="sng" dirty="0" smtClean="0"/>
              <a:t>Individualizing learning plans </a:t>
            </a:r>
            <a:r>
              <a:rPr lang="en-US" sz="1500" dirty="0" smtClean="0"/>
              <a:t>and goals for each student.</a:t>
            </a:r>
          </a:p>
          <a:p>
            <a:r>
              <a:rPr lang="en-US" sz="1500" dirty="0" smtClean="0"/>
              <a:t>Continuing to hone in on and perfect Tony </a:t>
            </a:r>
            <a:r>
              <a:rPr lang="en-US" sz="1500" b="1" dirty="0" smtClean="0"/>
              <a:t>Wagner’s </a:t>
            </a:r>
            <a:r>
              <a:rPr lang="en-US" sz="1500" b="1" u="sng" dirty="0" smtClean="0"/>
              <a:t>21</a:t>
            </a:r>
            <a:r>
              <a:rPr lang="en-US" sz="1500" b="1" u="sng" baseline="30000" dirty="0" smtClean="0"/>
              <a:t>st</a:t>
            </a:r>
            <a:r>
              <a:rPr lang="en-US" sz="1500" b="1" u="sng" dirty="0" smtClean="0"/>
              <a:t> Century skills through digital portfolios</a:t>
            </a:r>
            <a:r>
              <a:rPr lang="en-US" sz="1500" u="sng" dirty="0" smtClean="0"/>
              <a:t> </a:t>
            </a:r>
            <a:r>
              <a:rPr lang="en-US" sz="1500" dirty="0" smtClean="0"/>
              <a:t>for every student.</a:t>
            </a:r>
          </a:p>
          <a:p>
            <a:r>
              <a:rPr lang="en-US" sz="1500" b="1" u="sng" dirty="0" smtClean="0"/>
              <a:t>Extending the learning day </a:t>
            </a:r>
            <a:r>
              <a:rPr lang="en-US" sz="1500" dirty="0" smtClean="0"/>
              <a:t>to 6:00 P.M for each student to engage in </a:t>
            </a:r>
            <a:r>
              <a:rPr lang="en-US" sz="1500" b="1" u="sng" dirty="0" smtClean="0"/>
              <a:t>college and career exploration</a:t>
            </a:r>
            <a:r>
              <a:rPr lang="en-US" sz="1500" dirty="0" smtClean="0"/>
              <a:t>.</a:t>
            </a:r>
          </a:p>
          <a:p>
            <a:r>
              <a:rPr lang="en-US" sz="1500" dirty="0" smtClean="0"/>
              <a:t>Graduating </a:t>
            </a:r>
            <a:r>
              <a:rPr lang="en-US" sz="1500" b="1" u="sng" dirty="0" smtClean="0"/>
              <a:t>learners prepared for traditional as well as online learning environments</a:t>
            </a:r>
            <a:r>
              <a:rPr lang="en-US" sz="1500" dirty="0" smtClean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926" y="179294"/>
            <a:ext cx="1143309" cy="859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17484" y="192438"/>
            <a:ext cx="4119579" cy="1962863"/>
          </a:xfrm>
        </p:spPr>
        <p:txBody>
          <a:bodyPr anchor="t"/>
          <a:lstStyle/>
          <a:p>
            <a:r>
              <a:rPr lang="en-US" sz="2300" dirty="0" smtClean="0"/>
              <a:t>1950</a:t>
            </a:r>
            <a:r>
              <a:rPr lang="en-US" sz="2300" dirty="0"/>
              <a:t>’s </a:t>
            </a:r>
            <a:r>
              <a:rPr lang="en-US" sz="2300" dirty="0" smtClean="0"/>
              <a:t>through Present:</a:t>
            </a:r>
          </a:p>
          <a:p>
            <a:r>
              <a:rPr lang="en-US" sz="2300" dirty="0" smtClean="0"/>
              <a:t> </a:t>
            </a:r>
            <a:r>
              <a:rPr lang="en-US" sz="2300" dirty="0"/>
              <a:t>Teacher</a:t>
            </a:r>
            <a:r>
              <a:rPr lang="en-US" sz="2300" dirty="0" smtClean="0"/>
              <a:t>-Dominated Traditional Classrooms (*yawn*)</a:t>
            </a:r>
            <a:endParaRPr lang="en-US" sz="23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437063" y="230924"/>
            <a:ext cx="4706937" cy="1924378"/>
          </a:xfrm>
        </p:spPr>
        <p:txBody>
          <a:bodyPr/>
          <a:lstStyle/>
          <a:p>
            <a:endParaRPr lang="en-US" sz="1800" dirty="0" smtClean="0"/>
          </a:p>
          <a:p>
            <a:r>
              <a:rPr lang="en-US" sz="1800" dirty="0" smtClean="0"/>
              <a:t>The Future at GTP: </a:t>
            </a:r>
          </a:p>
          <a:p>
            <a:r>
              <a:rPr lang="en-US" sz="1800" dirty="0" smtClean="0"/>
              <a:t>Student-Centered Innovative Classrooms</a:t>
            </a:r>
          </a:p>
          <a:p>
            <a:r>
              <a:rPr lang="en-US" sz="1800" dirty="0" smtClean="0"/>
              <a:t> with students collaborating on real-world issues </a:t>
            </a:r>
          </a:p>
          <a:p>
            <a:r>
              <a:rPr lang="en-US" sz="1800" dirty="0" smtClean="0"/>
              <a:t>with teachers as facilitators</a:t>
            </a:r>
            <a:r>
              <a:rPr lang="en-US" sz="1800" dirty="0"/>
              <a:t>! </a:t>
            </a:r>
            <a:endParaRPr lang="en-US" sz="1800" dirty="0" smtClean="0"/>
          </a:p>
          <a:p>
            <a:r>
              <a:rPr lang="en-US" sz="1800" dirty="0" smtClean="0"/>
              <a:t>(*yay*)</a:t>
            </a:r>
            <a:endParaRPr lang="en-US" sz="1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63" y="2155302"/>
            <a:ext cx="3556000" cy="19594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63" y="4114799"/>
            <a:ext cx="3556000" cy="2667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5350" y="2155302"/>
            <a:ext cx="3919679" cy="19594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5351" y="4114800"/>
            <a:ext cx="3919678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0" y="931333"/>
          <a:ext cx="9144000" cy="5926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926" y="179294"/>
            <a:ext cx="1143309" cy="85987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1972236" y="179294"/>
            <a:ext cx="6782146" cy="85987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Global Tech Prep’s Future State Design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2127</TotalTime>
  <Words>350</Words>
  <Application>Microsoft Macintosh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Revolution</vt:lpstr>
      <vt:lpstr>Global Tech Prep’s Future State Design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Tech Prep’s Future State Design</dc:title>
  <dc:creator>NYCDOE</dc:creator>
  <cp:lastModifiedBy>Sanda Balaban</cp:lastModifiedBy>
  <cp:revision>9</cp:revision>
  <dcterms:created xsi:type="dcterms:W3CDTF">2011-06-09T15:02:07Z</dcterms:created>
  <dcterms:modified xsi:type="dcterms:W3CDTF">2011-06-09T20:17:10Z</dcterms:modified>
</cp:coreProperties>
</file>